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263" r:id="rId3"/>
    <p:sldId id="259" r:id="rId4"/>
    <p:sldId id="265" r:id="rId5"/>
    <p:sldId id="264" r:id="rId6"/>
    <p:sldId id="261" r:id="rId7"/>
    <p:sldId id="258" r:id="rId8"/>
    <p:sldId id="267" r:id="rId9"/>
    <p:sldId id="270" r:id="rId10"/>
    <p:sldId id="278" r:id="rId11"/>
    <p:sldId id="275" r:id="rId12"/>
    <p:sldId id="277" r:id="rId13"/>
    <p:sldId id="268" r:id="rId14"/>
    <p:sldId id="274" r:id="rId15"/>
    <p:sldId id="269" r:id="rId16"/>
    <p:sldId id="262" r:id="rId17"/>
    <p:sldId id="257" r:id="rId18"/>
    <p:sldId id="279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67"/>
  </p:normalViewPr>
  <p:slideViewPr>
    <p:cSldViewPr snapToGrid="0" snapToObjects="1">
      <p:cViewPr varScale="1">
        <p:scale>
          <a:sx n="112" d="100"/>
          <a:sy n="112" d="100"/>
        </p:scale>
        <p:origin x="-6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487BC-584D-174F-B1F2-9E0852ACF410}" type="datetimeFigureOut">
              <a:rPr lang="nl-NL" smtClean="0"/>
              <a:t>25-03-20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AC457-C068-3246-845E-380052B832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6053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. 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EAFE5-3127-BB48-8BD4-EA3D63F80907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8634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6CAAC-647F-7441-9B70-69B92C5F363E}" type="datetimeFigureOut">
              <a:rPr lang="nl-NL" smtClean="0"/>
              <a:t>25-03-20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AC583-F266-C146-9B3E-ECDD1FEC535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8216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6CAAC-647F-7441-9B70-69B92C5F363E}" type="datetimeFigureOut">
              <a:rPr lang="nl-NL" smtClean="0"/>
              <a:t>25-03-20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AC583-F266-C146-9B3E-ECDD1FEC535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178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6CAAC-647F-7441-9B70-69B92C5F363E}" type="datetimeFigureOut">
              <a:rPr lang="nl-NL" smtClean="0"/>
              <a:t>25-03-20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AC583-F266-C146-9B3E-ECDD1FEC535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1115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6CAAC-647F-7441-9B70-69B92C5F363E}" type="datetimeFigureOut">
              <a:rPr lang="nl-NL" smtClean="0"/>
              <a:t>25-03-20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AC583-F266-C146-9B3E-ECDD1FEC535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0323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6CAAC-647F-7441-9B70-69B92C5F363E}" type="datetimeFigureOut">
              <a:rPr lang="nl-NL" smtClean="0"/>
              <a:t>25-03-20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AC583-F266-C146-9B3E-ECDD1FEC535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432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6CAAC-647F-7441-9B70-69B92C5F363E}" type="datetimeFigureOut">
              <a:rPr lang="nl-NL" smtClean="0"/>
              <a:t>25-03-20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AC583-F266-C146-9B3E-ECDD1FEC535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0415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6CAAC-647F-7441-9B70-69B92C5F363E}" type="datetimeFigureOut">
              <a:rPr lang="nl-NL" smtClean="0"/>
              <a:t>25-03-20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AC583-F266-C146-9B3E-ECDD1FEC535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0194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6CAAC-647F-7441-9B70-69B92C5F363E}" type="datetimeFigureOut">
              <a:rPr lang="nl-NL" smtClean="0"/>
              <a:t>25-03-20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AC583-F266-C146-9B3E-ECDD1FEC535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0077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6CAAC-647F-7441-9B70-69B92C5F363E}" type="datetimeFigureOut">
              <a:rPr lang="nl-NL" smtClean="0"/>
              <a:t>25-03-20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AC583-F266-C146-9B3E-ECDD1FEC535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5082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6CAAC-647F-7441-9B70-69B92C5F363E}" type="datetimeFigureOut">
              <a:rPr lang="nl-NL" smtClean="0"/>
              <a:t>25-03-20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AC583-F266-C146-9B3E-ECDD1FEC535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8248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6CAAC-647F-7441-9B70-69B92C5F363E}" type="datetimeFigureOut">
              <a:rPr lang="nl-NL" smtClean="0"/>
              <a:t>25-03-20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AC583-F266-C146-9B3E-ECDD1FEC535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9185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6CAAC-647F-7441-9B70-69B92C5F363E}" type="datetimeFigureOut">
              <a:rPr lang="nl-NL" smtClean="0"/>
              <a:t>25-03-20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AC583-F266-C146-9B3E-ECDD1FEC535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446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hyperlink" Target="https://www.omroepflevoland.nl/nieuws/170838/de-globe-is-terug-op-het-globeplein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kunstambassadeurs.nl/kunstwerken-en-ambassadeurs" TargetMode="External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C639885-3F7C-EA41-8B21-851AC853E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1547" y="565076"/>
            <a:ext cx="7772400" cy="764310"/>
          </a:xfrm>
        </p:spPr>
        <p:txBody>
          <a:bodyPr>
            <a:normAutofit fontScale="90000"/>
          </a:bodyPr>
          <a:lstStyle/>
          <a:p>
            <a:r>
              <a:rPr lang="nl-NL" dirty="0">
                <a:latin typeface="American Typewriter" panose="02090604020004020304" pitchFamily="18" charset="77"/>
              </a:rPr>
              <a:t>Faro - </a:t>
            </a:r>
            <a:r>
              <a:rPr lang="nl-NL" dirty="0" err="1">
                <a:latin typeface="American Typewriter" panose="02090604020004020304" pitchFamily="18" charset="77"/>
              </a:rPr>
              <a:t>verbinders</a:t>
            </a:r>
            <a:endParaRPr lang="nl-NL" dirty="0">
              <a:latin typeface="American Typewriter" panose="02090604020004020304" pitchFamily="18" charset="77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1767FC3A-337F-DD45-9160-9D4E46AB32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8747" y="1329386"/>
            <a:ext cx="6858000" cy="523754"/>
          </a:xfrm>
        </p:spPr>
        <p:txBody>
          <a:bodyPr/>
          <a:lstStyle/>
          <a:p>
            <a:r>
              <a:rPr lang="nl-NL" dirty="0">
                <a:latin typeface="American Typewriter" panose="02090604020004020304" pitchFamily="18" charset="77"/>
              </a:rPr>
              <a:t>Zaanstreek en Flevoland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112AB767-4BEF-704F-B9C5-1628BFD4B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326" y="2229983"/>
            <a:ext cx="4051300" cy="21209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xmlns="" id="{6FA31657-0EE0-B94D-AFB3-FBBDD77EE2F6}"/>
              </a:ext>
            </a:extLst>
          </p:cNvPr>
          <p:cNvSpPr txBox="1"/>
          <p:nvPr/>
        </p:nvSpPr>
        <p:spPr>
          <a:xfrm>
            <a:off x="2007911" y="5004861"/>
            <a:ext cx="5359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latin typeface="American Typewriter" panose="02090604020004020304" pitchFamily="18" charset="77"/>
              </a:rPr>
              <a:t>Els Bakker		Jouke van der Werf</a:t>
            </a:r>
          </a:p>
        </p:txBody>
      </p:sp>
    </p:spTree>
    <p:extLst>
      <p:ext uri="{BB962C8B-B14F-4D97-AF65-F5344CB8AC3E}">
        <p14:creationId xmlns:p14="http://schemas.microsoft.com/office/powerpoint/2010/main" val="748584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C077B81-8FA4-874F-9BD9-FB71F6E56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De Paviljoens</a:t>
            </a:r>
            <a:br>
              <a:rPr lang="nl-NL" dirty="0"/>
            </a:br>
            <a:r>
              <a:rPr lang="nl-NL" sz="1800" dirty="0"/>
              <a:t>1994-2013</a:t>
            </a:r>
          </a:p>
        </p:txBody>
      </p:sp>
      <p:pic>
        <p:nvPicPr>
          <p:cNvPr id="5" name="Tijdelijke aanduiding voor inhoud 4" descr="Afbeelding met monitor, elektronica, scherm, computer&#10;&#10;Automatisch gegenereerde beschrijving">
            <a:extLst>
              <a:ext uri="{FF2B5EF4-FFF2-40B4-BE49-F238E27FC236}">
                <a16:creationId xmlns:a16="http://schemas.microsoft.com/office/drawing/2014/main" xmlns="" id="{51426814-B706-394C-9E7B-59C3B3B90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7220" y="1904445"/>
            <a:ext cx="6709560" cy="4306422"/>
          </a:xfrm>
        </p:spPr>
      </p:pic>
    </p:spTree>
    <p:extLst>
      <p:ext uri="{BB962C8B-B14F-4D97-AF65-F5344CB8AC3E}">
        <p14:creationId xmlns:p14="http://schemas.microsoft.com/office/powerpoint/2010/main" val="4055409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schermafbeelding, computer, laptop, zitten&#10;&#10;Automatisch gegenereerde beschrijving">
            <a:extLst>
              <a:ext uri="{FF2B5EF4-FFF2-40B4-BE49-F238E27FC236}">
                <a16:creationId xmlns:a16="http://schemas.microsoft.com/office/drawing/2014/main" xmlns="" id="{874E95D3-8A6C-904C-A325-8BAEE75CEA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494" y="1647701"/>
            <a:ext cx="7571011" cy="389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787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378F5E3-114D-4F43-8D35-07C657D98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Tijdelijke aanduiding voor inhoud 8" descr="Afbeelding met schermafbeelding, computer&#10;&#10;Automatisch gegenereerde beschrijving">
            <a:extLst>
              <a:ext uri="{FF2B5EF4-FFF2-40B4-BE49-F238E27FC236}">
                <a16:creationId xmlns:a16="http://schemas.microsoft.com/office/drawing/2014/main" xmlns="" id="{2168B2D7-DF44-5743-A780-63FF3F63E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2"/>
          <a:stretch/>
        </p:blipFill>
        <p:spPr>
          <a:xfrm>
            <a:off x="350322" y="613457"/>
            <a:ext cx="8443356" cy="5549835"/>
          </a:xfrm>
        </p:spPr>
      </p:pic>
    </p:spTree>
    <p:extLst>
      <p:ext uri="{BB962C8B-B14F-4D97-AF65-F5344CB8AC3E}">
        <p14:creationId xmlns:p14="http://schemas.microsoft.com/office/powerpoint/2010/main" val="2891657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gebouw, weg, buiten, straat&#10;&#10;Automatisch gegenereerde beschrijving">
            <a:extLst>
              <a:ext uri="{FF2B5EF4-FFF2-40B4-BE49-F238E27FC236}">
                <a16:creationId xmlns:a16="http://schemas.microsoft.com/office/drawing/2014/main" xmlns="" id="{F7DF3A1F-8152-9048-8E8B-B59AA76AE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571502" y="1793172"/>
            <a:ext cx="6000996" cy="450075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xmlns="" id="{729D6644-BE27-DD4D-AE53-F5E34205BB44}"/>
              </a:ext>
            </a:extLst>
          </p:cNvPr>
          <p:cNvSpPr txBox="1"/>
          <p:nvPr/>
        </p:nvSpPr>
        <p:spPr>
          <a:xfrm>
            <a:off x="1436914" y="795647"/>
            <a:ext cx="62701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 err="1"/>
              <a:t>Cristian</a:t>
            </a:r>
            <a:r>
              <a:rPr lang="nl-NL" sz="2000" dirty="0"/>
              <a:t> Tobin ‘De Globe’</a:t>
            </a:r>
          </a:p>
          <a:p>
            <a:pPr algn="ctr"/>
            <a:r>
              <a:rPr lang="nl-NL" sz="2000" dirty="0"/>
              <a:t>Almere Buiten</a:t>
            </a:r>
          </a:p>
          <a:p>
            <a:pPr algn="ctr"/>
            <a:r>
              <a:rPr lang="nl-NL" sz="2000" dirty="0"/>
              <a:t>1996 - 2012</a:t>
            </a:r>
          </a:p>
          <a:p>
            <a:pPr algn="ctr"/>
            <a:endParaRPr lang="nl-NL" sz="2000" dirty="0"/>
          </a:p>
          <a:p>
            <a:pPr algn="ctr"/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2436410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monitor, elektronica, schermafbeelding, computer&#10;&#10;Automatisch gegenereerde beschrijving">
            <a:extLst>
              <a:ext uri="{FF2B5EF4-FFF2-40B4-BE49-F238E27FC236}">
                <a16:creationId xmlns:a16="http://schemas.microsoft.com/office/drawing/2014/main" xmlns="" id="{04CFE619-9D06-504C-AAF2-99A3F096D9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714" y="365126"/>
            <a:ext cx="7446571" cy="497881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xmlns="" id="{C8A7ADAB-E868-6A49-9536-EFFB4F6B9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xmlns="" id="{DAD7A255-3D2D-8840-BF83-CE2BB2714C35}"/>
              </a:ext>
            </a:extLst>
          </p:cNvPr>
          <p:cNvSpPr txBox="1">
            <a:spLocks/>
          </p:cNvSpPr>
          <p:nvPr/>
        </p:nvSpPr>
        <p:spPr>
          <a:xfrm>
            <a:off x="931521" y="552086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800">
                <a:hlinkClick r:id="rId4"/>
              </a:rPr>
              <a:t>https://www.omroepflevoland.nl/nieuws/170838/de-globe-is-terug-op-het-globeplein</a:t>
            </a:r>
            <a:r>
              <a:rPr lang="nl-NL" sz="2400"/>
              <a:t/>
            </a:r>
            <a:br>
              <a:rPr lang="nl-NL" sz="2400"/>
            </a:b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4097110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C6C48A2-174C-E34A-8115-D63984346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2000" dirty="0">
                <a:hlinkClick r:id="rId2"/>
              </a:rPr>
              <a:t>https://www.kunstambassadeurs.nl/kunstwerken-en-ambassadeurs</a:t>
            </a:r>
            <a:r>
              <a:rPr lang="nl-NL" sz="2000" dirty="0"/>
              <a:t/>
            </a:r>
            <a:br>
              <a:rPr lang="nl-NL" sz="2000" dirty="0"/>
            </a:br>
            <a:endParaRPr lang="nl-NL" sz="2000" dirty="0"/>
          </a:p>
        </p:txBody>
      </p:sp>
      <p:pic>
        <p:nvPicPr>
          <p:cNvPr id="4" name="Afbeelding 3" descr="Afbeelding met tekst, kaart&#10;&#10;Automatisch gegenereerde beschrijving">
            <a:extLst>
              <a:ext uri="{FF2B5EF4-FFF2-40B4-BE49-F238E27FC236}">
                <a16:creationId xmlns:a16="http://schemas.microsoft.com/office/drawing/2014/main" xmlns="" id="{1DC274FB-BBB8-2F4D-8DCE-E9A584FA2F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789" y="1690689"/>
            <a:ext cx="6246421" cy="388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82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90A3F59-9FD9-6D4A-B6D3-86C2E5494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schermafbeelding, binnen, computer, zitten&#10;&#10;Automatisch gegenereerde beschrijving">
            <a:extLst>
              <a:ext uri="{FF2B5EF4-FFF2-40B4-BE49-F238E27FC236}">
                <a16:creationId xmlns:a16="http://schemas.microsoft.com/office/drawing/2014/main" xmlns="" id="{4E8EA970-C4C4-F24E-BE9A-E7F4DC89CA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196770"/>
            <a:ext cx="7743768" cy="666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07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A7BE396-0FD4-AC4F-B150-4A89AE1F1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267" y="1162843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nl-NL" sz="3200" dirty="0"/>
              <a:t>In welke projecten in uw eigen gemeente of elders in Flevoland is sprake van erfgoed </a:t>
            </a:r>
            <a:r>
              <a:rPr lang="nl-NL" sz="3200"/>
              <a:t>vanuit het Faro- </a:t>
            </a:r>
            <a:r>
              <a:rPr lang="nl-NL" sz="3200" dirty="0"/>
              <a:t>gedachtengoed? Dus erfgoed als middel</a:t>
            </a:r>
            <a:br>
              <a:rPr lang="nl-NL" sz="3200" dirty="0"/>
            </a:br>
            <a:r>
              <a:rPr lang="nl-NL" sz="3200" dirty="0"/>
              <a:t/>
            </a:r>
            <a:br>
              <a:rPr lang="nl-NL" sz="3200" dirty="0"/>
            </a:br>
            <a:r>
              <a:rPr lang="nl-NL" sz="3200" dirty="0"/>
              <a:t>Waarom?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0C8E1099-AE45-8B49-AD4F-73A646D6D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692" y="2193926"/>
            <a:ext cx="7886700" cy="4351338"/>
          </a:xfrm>
        </p:spPr>
        <p:txBody>
          <a:bodyPr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41885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A7BE396-0FD4-AC4F-B150-4A89AE1F1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267" y="1162843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nl-NL" sz="3200" dirty="0"/>
              <a:t>In welke projecten in uw gemeente of elders in Flevoland sprake van erfgoed vanuit Faro gedachtengoed? Dus erfgoed als middel</a:t>
            </a:r>
            <a:br>
              <a:rPr lang="nl-NL" sz="3200" dirty="0"/>
            </a:br>
            <a:r>
              <a:rPr lang="nl-NL" sz="3200" dirty="0"/>
              <a:t/>
            </a:r>
            <a:br>
              <a:rPr lang="nl-NL" sz="3200" dirty="0"/>
            </a:br>
            <a:r>
              <a:rPr lang="nl-NL" sz="3200" dirty="0"/>
              <a:t>Waarom?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0C8E1099-AE45-8B49-AD4F-73A646D6D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692" y="2193926"/>
            <a:ext cx="7886700" cy="4351338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sz="2000" dirty="0"/>
              <a:t>Nagele Museum</a:t>
            </a:r>
          </a:p>
          <a:p>
            <a:r>
              <a:rPr lang="nl-NL" sz="2000" dirty="0"/>
              <a:t>Regenboogbuurt</a:t>
            </a:r>
          </a:p>
          <a:p>
            <a:r>
              <a:rPr lang="nl-NL" sz="2000" i="1" dirty="0" err="1"/>
              <a:t>Swifterwind</a:t>
            </a:r>
            <a:r>
              <a:rPr lang="nl-NL" sz="2000" dirty="0"/>
              <a:t> en de archeologische vindplaatsen</a:t>
            </a:r>
          </a:p>
          <a:p>
            <a:r>
              <a:rPr lang="nl-NL" sz="2000" dirty="0"/>
              <a:t>Flevolands geheugen</a:t>
            </a:r>
          </a:p>
          <a:p>
            <a:r>
              <a:rPr lang="nl-NL" sz="2000" dirty="0"/>
              <a:t>Historische publicaties Dronten</a:t>
            </a:r>
          </a:p>
          <a:p>
            <a:r>
              <a:rPr lang="nl-NL" sz="2000" dirty="0"/>
              <a:t>Cultuurhistorisch Centrum Noordoostpolder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1175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F093711-2F8A-DB4A-8CBA-9E6DF2610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60" y="98124"/>
            <a:ext cx="8827867" cy="1070920"/>
          </a:xfrm>
        </p:spPr>
        <p:txBody>
          <a:bodyPr>
            <a:normAutofit/>
          </a:bodyPr>
          <a:lstStyle/>
          <a:p>
            <a:r>
              <a:rPr lang="nl-NL" sz="3200" dirty="0"/>
              <a:t>Erfgoedparticipatie=participatie in relatie met erfgoed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xmlns="" id="{E6C3E497-E722-C74A-90E3-C8E25759CCD8}"/>
              </a:ext>
            </a:extLst>
          </p:cNvPr>
          <p:cNvSpPr txBox="1"/>
          <p:nvPr/>
        </p:nvSpPr>
        <p:spPr>
          <a:xfrm>
            <a:off x="393539" y="6250329"/>
            <a:ext cx="7564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Burgerinitiatief: </a:t>
            </a:r>
            <a:r>
              <a:rPr lang="nl-NL" dirty="0" err="1"/>
              <a:t>Fronikboerderij</a:t>
            </a:r>
            <a:r>
              <a:rPr lang="nl-NL" dirty="0"/>
              <a:t>, Zaanstreek – maken van een ontmoetingsplek</a:t>
            </a:r>
          </a:p>
        </p:txBody>
      </p:sp>
      <p:pic>
        <p:nvPicPr>
          <p:cNvPr id="8" name="Afbeelding 7" descr="Afbeelding met schermafbeelding, gebouw, weg, teken&#10;&#10;Automatisch gegenereerde beschrijving">
            <a:extLst>
              <a:ext uri="{FF2B5EF4-FFF2-40B4-BE49-F238E27FC236}">
                <a16:creationId xmlns:a16="http://schemas.microsoft.com/office/drawing/2014/main" xmlns="" id="{888D994A-41C5-844B-BBE0-91BD286161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96365"/>
            <a:ext cx="9144000" cy="482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4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gebouw, buiten, straat, zitten&#10;&#10;Automatisch gegenereerde beschrijving">
            <a:extLst>
              <a:ext uri="{FF2B5EF4-FFF2-40B4-BE49-F238E27FC236}">
                <a16:creationId xmlns:a16="http://schemas.microsoft.com/office/drawing/2014/main" xmlns="" id="{630A0D35-D638-2242-BE3B-AB8F2595AB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984" y="365126"/>
            <a:ext cx="8749310" cy="519072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xmlns="" id="{58FF9BFD-0087-9447-A6DA-20D6B8E208BF}"/>
              </a:ext>
            </a:extLst>
          </p:cNvPr>
          <p:cNvSpPr txBox="1"/>
          <p:nvPr/>
        </p:nvSpPr>
        <p:spPr>
          <a:xfrm>
            <a:off x="292984" y="6308208"/>
            <a:ext cx="8764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Burgerinitiatief: Op de bres voor het behoud stedenbouwkundige karakter Regenboogbuurt</a:t>
            </a:r>
          </a:p>
        </p:txBody>
      </p:sp>
    </p:spTree>
    <p:extLst>
      <p:ext uri="{BB962C8B-B14F-4D97-AF65-F5344CB8AC3E}">
        <p14:creationId xmlns:p14="http://schemas.microsoft.com/office/powerpoint/2010/main" val="1208651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82C75394-B936-484E-A53A-3C911569CC67}"/>
              </a:ext>
            </a:extLst>
          </p:cNvPr>
          <p:cNvSpPr txBox="1"/>
          <p:nvPr/>
        </p:nvSpPr>
        <p:spPr>
          <a:xfrm>
            <a:off x="254644" y="6093781"/>
            <a:ext cx="74119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/>
              <a:t>Vanuit overheid of ontwikkelaar: een cultuurlandschap dat grens aan </a:t>
            </a:r>
          </a:p>
          <a:p>
            <a:r>
              <a:rPr lang="nl-NL" sz="2000" dirty="0"/>
              <a:t>woningbouwproject</a:t>
            </a:r>
          </a:p>
        </p:txBody>
      </p:sp>
      <p:pic>
        <p:nvPicPr>
          <p:cNvPr id="6" name="Afbeelding 5" descr="Afbeelding met buiten, persoon, man, staand&#10;&#10;Automatisch gegenereerde beschrijving">
            <a:extLst>
              <a:ext uri="{FF2B5EF4-FFF2-40B4-BE49-F238E27FC236}">
                <a16:creationId xmlns:a16="http://schemas.microsoft.com/office/drawing/2014/main" xmlns="" id="{5FEEFD25-62CD-BE4E-B2F7-AF92B0A568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6416" y="3787629"/>
            <a:ext cx="3285583" cy="2191458"/>
          </a:xfrm>
          <a:prstGeom prst="rect">
            <a:avLst/>
          </a:prstGeom>
        </p:spPr>
      </p:pic>
      <p:pic>
        <p:nvPicPr>
          <p:cNvPr id="8" name="Afbeelding 7" descr="Afbeelding met schermafbeelding&#10;&#10;Automatisch gegenereerde beschrijving">
            <a:extLst>
              <a:ext uri="{FF2B5EF4-FFF2-40B4-BE49-F238E27FC236}">
                <a16:creationId xmlns:a16="http://schemas.microsoft.com/office/drawing/2014/main" xmlns="" id="{7BB4D4F1-3048-5946-8F03-167F41DEC1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6363" y="-10333"/>
            <a:ext cx="6551271" cy="3532797"/>
          </a:xfrm>
          <a:prstGeom prst="rect">
            <a:avLst/>
          </a:prstGeom>
        </p:spPr>
      </p:pic>
      <p:pic>
        <p:nvPicPr>
          <p:cNvPr id="10" name="Afbeelding 9" descr="Afbeelding met schermafbeelding&#10;&#10;Automatisch gegenereerde beschrijving">
            <a:extLst>
              <a:ext uri="{FF2B5EF4-FFF2-40B4-BE49-F238E27FC236}">
                <a16:creationId xmlns:a16="http://schemas.microsoft.com/office/drawing/2014/main" xmlns="" id="{FBBE5165-6A95-7C4D-A447-BDEEB0A343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2210" y="3623361"/>
            <a:ext cx="3285583" cy="245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52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xmlns="" id="{769E6F99-B349-A74A-B418-F63DD61F5928}"/>
              </a:ext>
            </a:extLst>
          </p:cNvPr>
          <p:cNvSpPr txBox="1"/>
          <p:nvPr/>
        </p:nvSpPr>
        <p:spPr>
          <a:xfrm>
            <a:off x="69448" y="6172292"/>
            <a:ext cx="79387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/>
              <a:t>Vanuit instelling: TU Delft, Almere Haven – waardering bewoners als input </a:t>
            </a:r>
          </a:p>
          <a:p>
            <a:r>
              <a:rPr lang="nl-NL" sz="2000" dirty="0"/>
              <a:t>voor ontwerp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F34D5678-AF99-6A4D-8623-8F2478D2E5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92" y="135293"/>
            <a:ext cx="4164387" cy="299696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AE6616CA-C441-8F49-9EF9-BBCB11BE6D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291" y="164781"/>
            <a:ext cx="4293917" cy="299166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416ED532-617E-A64E-B384-859BB09308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92" y="3204226"/>
            <a:ext cx="4051140" cy="289609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A6FE8743-F93A-C848-AF34-B48C674547E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3933" y="3200621"/>
            <a:ext cx="4170049" cy="302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61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AC2DF52-2139-004B-BB80-DE6355E93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478" y="86548"/>
            <a:ext cx="7886700" cy="874151"/>
          </a:xfrm>
        </p:spPr>
        <p:txBody>
          <a:bodyPr>
            <a:normAutofit/>
          </a:bodyPr>
          <a:lstStyle/>
          <a:p>
            <a:r>
              <a:rPr lang="nl-NL" sz="2800" dirty="0"/>
              <a:t>Tot nu toe: meerwaarde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D6921ABA-913F-8248-B9BA-E310AF12E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11170"/>
            <a:ext cx="7886700" cy="5065793"/>
          </a:xfrm>
        </p:spPr>
        <p:txBody>
          <a:bodyPr>
            <a:normAutofit fontScale="92500" lnSpcReduction="20000"/>
          </a:bodyPr>
          <a:lstStyle/>
          <a:p>
            <a:r>
              <a:rPr lang="nl-NL" dirty="0"/>
              <a:t>Saamhorigheid</a:t>
            </a:r>
          </a:p>
          <a:p>
            <a:r>
              <a:rPr lang="nl-NL" b="1" dirty="0"/>
              <a:t>Erfgoedgemeenschap</a:t>
            </a:r>
          </a:p>
          <a:p>
            <a:r>
              <a:rPr lang="nl-NL" dirty="0"/>
              <a:t>Conflict</a:t>
            </a:r>
          </a:p>
          <a:p>
            <a:r>
              <a:rPr lang="nl-NL" dirty="0"/>
              <a:t>Samenwerking</a:t>
            </a:r>
          </a:p>
          <a:p>
            <a:r>
              <a:rPr lang="nl-NL" b="1" dirty="0"/>
              <a:t>Democratisering</a:t>
            </a:r>
          </a:p>
          <a:p>
            <a:r>
              <a:rPr lang="nl-NL" dirty="0"/>
              <a:t>Creativiteit</a:t>
            </a:r>
          </a:p>
          <a:p>
            <a:r>
              <a:rPr lang="nl-NL" dirty="0"/>
              <a:t>Natuurkennis</a:t>
            </a:r>
          </a:p>
          <a:p>
            <a:r>
              <a:rPr lang="nl-NL" dirty="0"/>
              <a:t>Eenzaamheid verhelpen</a:t>
            </a:r>
          </a:p>
          <a:p>
            <a:r>
              <a:rPr lang="nl-NL" dirty="0"/>
              <a:t>Community building</a:t>
            </a:r>
          </a:p>
          <a:p>
            <a:r>
              <a:rPr lang="nl-NL" dirty="0"/>
              <a:t>Identiteit</a:t>
            </a:r>
          </a:p>
          <a:p>
            <a:r>
              <a:rPr lang="nl-NL" b="1" dirty="0"/>
              <a:t>Kennisvermeerdering: professionals en niet-professionals</a:t>
            </a:r>
          </a:p>
        </p:txBody>
      </p:sp>
    </p:spTree>
    <p:extLst>
      <p:ext uri="{BB962C8B-B14F-4D97-AF65-F5344CB8AC3E}">
        <p14:creationId xmlns:p14="http://schemas.microsoft.com/office/powerpoint/2010/main" val="412958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4914443-C45B-3244-A3D9-F21BB9B26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Twee lijnen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98266D2D-30D7-EE48-9882-C9EFBB1E54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Hoe komt in verhalen van burgers de waardering voor plekken tot uitdrukking?</a:t>
            </a:r>
          </a:p>
          <a:p>
            <a:endParaRPr lang="nl-NL" dirty="0"/>
          </a:p>
          <a:p>
            <a:r>
              <a:rPr lang="nl-NL" dirty="0"/>
              <a:t>Hoe verloopt het contact tussen burger en overheid bij een burgerinitiatief?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8770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16FB48B-A8F5-A64B-A91C-8745A48FB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52" y="1129055"/>
            <a:ext cx="7886700" cy="1325563"/>
          </a:xfrm>
        </p:spPr>
        <p:txBody>
          <a:bodyPr/>
          <a:lstStyle/>
          <a:p>
            <a:pPr algn="ctr"/>
            <a:r>
              <a:rPr lang="nl-NL" dirty="0"/>
              <a:t>Kunstambassadeurs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xmlns="" id="{2EB99DCC-580A-B94C-97A1-6673F561DB2E}"/>
              </a:ext>
            </a:extLst>
          </p:cNvPr>
          <p:cNvSpPr/>
          <p:nvPr/>
        </p:nvSpPr>
        <p:spPr>
          <a:xfrm>
            <a:off x="1741614" y="3140559"/>
            <a:ext cx="51776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dirty="0">
                <a:latin typeface="+mj-lt"/>
              </a:rPr>
              <a:t>Marie-</a:t>
            </a:r>
            <a:r>
              <a:rPr lang="nl-NL" sz="2400" dirty="0" err="1">
                <a:latin typeface="+mj-lt"/>
              </a:rPr>
              <a:t>Josée</a:t>
            </a:r>
            <a:r>
              <a:rPr lang="nl-NL" sz="2400" dirty="0">
                <a:latin typeface="+mj-lt"/>
              </a:rPr>
              <a:t> </a:t>
            </a:r>
            <a:r>
              <a:rPr lang="nl-NL" sz="2400" dirty="0" err="1">
                <a:latin typeface="+mj-lt"/>
              </a:rPr>
              <a:t>Röselaers</a:t>
            </a:r>
            <a:endParaRPr lang="nl-NL" sz="2400" dirty="0">
              <a:latin typeface="+mj-lt"/>
            </a:endParaRPr>
          </a:p>
          <a:p>
            <a:pPr algn="ctr"/>
            <a:r>
              <a:rPr lang="nl-NL" sz="2400" dirty="0">
                <a:solidFill>
                  <a:srgbClr val="3C4043"/>
                </a:solidFill>
                <a:latin typeface="+mj-lt"/>
              </a:rPr>
              <a:t> </a:t>
            </a:r>
          </a:p>
          <a:p>
            <a:pPr algn="ctr"/>
            <a:r>
              <a:rPr lang="nl-NL" sz="2400" dirty="0">
                <a:latin typeface="+mj-lt"/>
              </a:rPr>
              <a:t>Mark </a:t>
            </a:r>
            <a:r>
              <a:rPr lang="nl-NL" sz="2400" dirty="0" err="1">
                <a:latin typeface="+mj-lt"/>
              </a:rPr>
              <a:t>Wiechmann</a:t>
            </a:r>
            <a:endParaRPr lang="nl-NL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3825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5CEAC18-0A36-E749-8874-9C73FEDC5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Jan </a:t>
            </a:r>
            <a:r>
              <a:rPr lang="nl-NL" dirty="0" err="1"/>
              <a:t>Snoeck</a:t>
            </a:r>
            <a:r>
              <a:rPr lang="nl-NL" dirty="0"/>
              <a:t> ‘Het Gezin’</a:t>
            </a:r>
            <a:br>
              <a:rPr lang="nl-NL" dirty="0"/>
            </a:br>
            <a:r>
              <a:rPr lang="nl-NL" sz="1600" dirty="0"/>
              <a:t>Almere Haven</a:t>
            </a:r>
            <a:br>
              <a:rPr lang="nl-NL" sz="1600" dirty="0"/>
            </a:br>
            <a:r>
              <a:rPr lang="nl-NL" sz="1600" dirty="0"/>
              <a:t>1979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xmlns="" id="{3ACC56DB-11CD-B64E-94AB-F60092185F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088" y="2226469"/>
            <a:ext cx="5009672" cy="350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429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714</TotalTime>
  <Words>238</Words>
  <Application>Microsoft Macintosh PowerPoint</Application>
  <PresentationFormat>Diavoorstelling (4:3)</PresentationFormat>
  <Paragraphs>55</Paragraphs>
  <Slides>18</Slides>
  <Notes>1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19" baseType="lpstr">
      <vt:lpstr>Kantoorthema</vt:lpstr>
      <vt:lpstr>Faro - verbinders</vt:lpstr>
      <vt:lpstr>Erfgoedparticipatie=participatie in relatie met erfgoed</vt:lpstr>
      <vt:lpstr>PowerPoint-presentatie</vt:lpstr>
      <vt:lpstr>PowerPoint-presentatie</vt:lpstr>
      <vt:lpstr>PowerPoint-presentatie</vt:lpstr>
      <vt:lpstr>Tot nu toe: meerwaarde</vt:lpstr>
      <vt:lpstr>Twee lijnen</vt:lpstr>
      <vt:lpstr>Kunstambassadeurs</vt:lpstr>
      <vt:lpstr>Jan Snoeck ‘Het Gezin’ Almere Haven 1979</vt:lpstr>
      <vt:lpstr>De Paviljoens 1994-2013</vt:lpstr>
      <vt:lpstr>PowerPoint-presentatie</vt:lpstr>
      <vt:lpstr>PowerPoint-presentatie</vt:lpstr>
      <vt:lpstr>PowerPoint-presentatie</vt:lpstr>
      <vt:lpstr>PowerPoint-presentatie</vt:lpstr>
      <vt:lpstr>https://www.kunstambassadeurs.nl/kunstwerken-en-ambassadeurs </vt:lpstr>
      <vt:lpstr>PowerPoint-presentatie</vt:lpstr>
      <vt:lpstr>In welke projecten in uw eigen gemeente of elders in Flevoland is sprake van erfgoed vanuit het Faro- gedachtengoed? Dus erfgoed als middel  Waarom?</vt:lpstr>
      <vt:lpstr>In welke projecten in uw gemeente of elders in Flevoland sprake van erfgoed vanuit Faro gedachtengoed? Dus erfgoed als middel  Waarom?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Faro verbinders</dc:title>
  <dc:creator>Jouke van der Werf</dc:creator>
  <cp:lastModifiedBy>Mauro Smit</cp:lastModifiedBy>
  <cp:revision>20</cp:revision>
  <cp:lastPrinted>2020-03-12T07:31:11Z</cp:lastPrinted>
  <dcterms:created xsi:type="dcterms:W3CDTF">2020-03-09T11:06:20Z</dcterms:created>
  <dcterms:modified xsi:type="dcterms:W3CDTF">2020-03-25T11:00:51Z</dcterms:modified>
</cp:coreProperties>
</file>